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21" r:id="rId2"/>
    <p:sldId id="276" r:id="rId3"/>
    <p:sldId id="326" r:id="rId4"/>
    <p:sldId id="327" r:id="rId5"/>
    <p:sldId id="293" r:id="rId6"/>
    <p:sldId id="287" r:id="rId7"/>
    <p:sldId id="329" r:id="rId8"/>
    <p:sldId id="294" r:id="rId9"/>
    <p:sldId id="289" r:id="rId10"/>
    <p:sldId id="303" r:id="rId11"/>
    <p:sldId id="322" r:id="rId12"/>
    <p:sldId id="304" r:id="rId13"/>
    <p:sldId id="330" r:id="rId14"/>
    <p:sldId id="306" r:id="rId15"/>
    <p:sldId id="331" r:id="rId16"/>
    <p:sldId id="257" r:id="rId17"/>
    <p:sldId id="33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9D8F"/>
    <a:srgbClr val="264653"/>
    <a:srgbClr val="F4A261"/>
    <a:srgbClr val="E9C46A"/>
    <a:srgbClr val="E76F51"/>
    <a:srgbClr val="E7DC54"/>
    <a:srgbClr val="AD4D90"/>
    <a:srgbClr val="F98F2F"/>
    <a:srgbClr val="769E82"/>
    <a:srgbClr val="89C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D3F38-8B86-481F-89D2-05B465E22299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58D28-F390-49E0-9AA1-AE241BBE26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02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9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23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5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77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36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37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09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329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76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44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53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4F4E7-F712-4837-BCBE-1EB76FBCF10D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00A5-BC75-422C-8CEF-5E528BA40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35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utação afetiva pode mudar o futuro da interação com o computad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81"/>
          <a:stretch/>
        </p:blipFill>
        <p:spPr bwMode="auto">
          <a:xfrm>
            <a:off x="3025029" y="0"/>
            <a:ext cx="91700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0"/>
            <a:ext cx="4005943" cy="6858000"/>
          </a:xfrm>
          <a:prstGeom prst="rect">
            <a:avLst/>
          </a:prstGeom>
          <a:solidFill>
            <a:srgbClr val="E7D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Arredondado 20"/>
          <p:cNvSpPr/>
          <p:nvPr/>
        </p:nvSpPr>
        <p:spPr>
          <a:xfrm>
            <a:off x="-936170" y="272554"/>
            <a:ext cx="6660314" cy="750057"/>
          </a:xfrm>
          <a:prstGeom prst="roundRect">
            <a:avLst>
              <a:gd name="adj" fmla="val 46297"/>
            </a:avLst>
          </a:prstGeom>
          <a:solidFill>
            <a:schemeClr val="bg1"/>
          </a:solidFill>
          <a:ln w="38100">
            <a:solidFill>
              <a:srgbClr val="E7D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b="1" dirty="0" smtClean="0">
                <a:solidFill>
                  <a:schemeClr val="bg2">
                    <a:lumMod val="50000"/>
                  </a:schemeClr>
                </a:solidFill>
              </a:rPr>
              <a:t>                        </a:t>
            </a:r>
            <a:r>
              <a:rPr lang="pt-BR" sz="3200" b="1" spc="300" dirty="0" smtClean="0">
                <a:solidFill>
                  <a:schemeClr val="bg2">
                    <a:lumMod val="50000"/>
                  </a:schemeClr>
                </a:solidFill>
              </a:rPr>
              <a:t>Projeto de Pesquisa</a:t>
            </a:r>
            <a:endParaRPr lang="pt-BR" sz="320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531150" y="0"/>
            <a:ext cx="691157" cy="6858000"/>
          </a:xfrm>
          <a:prstGeom prst="rect">
            <a:avLst/>
          </a:prstGeom>
          <a:solidFill>
            <a:srgbClr val="E7DC5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Arredondado 2"/>
          <p:cNvSpPr/>
          <p:nvPr/>
        </p:nvSpPr>
        <p:spPr>
          <a:xfrm>
            <a:off x="531150" y="2126041"/>
            <a:ext cx="5057544" cy="2893478"/>
          </a:xfrm>
          <a:prstGeom prst="roundRect">
            <a:avLst>
              <a:gd name="adj" fmla="val 46297"/>
            </a:avLst>
          </a:prstGeom>
          <a:solidFill>
            <a:schemeClr val="bg1"/>
          </a:solidFill>
          <a:ln w="38100">
            <a:solidFill>
              <a:srgbClr val="E7DC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pt-PT" sz="2000" b="1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pt-PT" sz="2000" b="1" dirty="0" smtClean="0">
                <a:solidFill>
                  <a:schemeClr val="bg2">
                    <a:lumMod val="50000"/>
                  </a:schemeClr>
                </a:solidFill>
              </a:rPr>
              <a:t>Computação </a:t>
            </a:r>
            <a:r>
              <a:rPr lang="pt-PT" sz="2000" b="1" dirty="0">
                <a:solidFill>
                  <a:schemeClr val="bg2">
                    <a:lumMod val="50000"/>
                  </a:schemeClr>
                </a:solidFill>
              </a:rPr>
              <a:t>Afetiva aplicada a Gamificação como Metodologia Ativa de Ensino: criação de jogos educativos para apoio ao processo de ensino e aprendizagem</a:t>
            </a: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pt-BR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24"/>
          <a:stretch/>
        </p:blipFill>
        <p:spPr>
          <a:xfrm>
            <a:off x="2728207" y="2318065"/>
            <a:ext cx="593643" cy="47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3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6638279" y="2895600"/>
            <a:ext cx="4339401" cy="450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6638278" y="3362266"/>
            <a:ext cx="4673363" cy="450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F9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62618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10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6616506" y="982181"/>
            <a:ext cx="51297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pt-PT" sz="2400" dirty="0" smtClean="0"/>
              <a:t>Tenta </a:t>
            </a:r>
            <a:r>
              <a:rPr lang="pt-PT" sz="2400" dirty="0"/>
              <a:t>atribuir aos computadores capacidades </a:t>
            </a:r>
            <a:r>
              <a:rPr lang="pt-PT" sz="2400" dirty="0" smtClean="0"/>
              <a:t>humanas (observação</a:t>
            </a:r>
            <a:r>
              <a:rPr lang="pt-PT" sz="2400" dirty="0"/>
              <a:t>, interpretação e geração de comportamentos </a:t>
            </a:r>
            <a:r>
              <a:rPr lang="pt-PT" sz="2400" dirty="0" smtClean="0"/>
              <a:t>afetivos).</a:t>
            </a:r>
          </a:p>
          <a:p>
            <a:pPr>
              <a:lnSpc>
                <a:spcPts val="3600"/>
              </a:lnSpc>
            </a:pPr>
            <a:r>
              <a:rPr lang="pt-PT" sz="2400" dirty="0" smtClean="0">
                <a:solidFill>
                  <a:schemeClr val="bg1"/>
                </a:solidFill>
              </a:rPr>
              <a:t>Objetiva melhorar </a:t>
            </a:r>
            <a:r>
              <a:rPr lang="pt-PT" sz="2400" dirty="0">
                <a:solidFill>
                  <a:schemeClr val="bg1"/>
                </a:solidFill>
              </a:rPr>
              <a:t>a qualidade da comunicação </a:t>
            </a:r>
            <a:r>
              <a:rPr lang="pt-PT" sz="2400" dirty="0" smtClean="0">
                <a:solidFill>
                  <a:schemeClr val="bg1"/>
                </a:solidFill>
              </a:rPr>
              <a:t>humano-computador </a:t>
            </a:r>
            <a:r>
              <a:rPr lang="pt-PT" sz="2400" dirty="0" smtClean="0"/>
              <a:t>(TAO e TAN, 2005).</a:t>
            </a:r>
            <a:endParaRPr lang="pt-BR" sz="2400" dirty="0"/>
          </a:p>
        </p:txBody>
      </p:sp>
      <p:pic>
        <p:nvPicPr>
          <p:cNvPr id="23" name="Picture 2" descr="https://www.nttdata.com/global/en/-/media/nttdataglobal/1_images/foresight/academic-collaborations/mit-media-lab-rosalind-picard/02.jpg?la=en&amp;hash=B3319EB333BE7277DC7AD37674006B9036CFE45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4" y="988252"/>
            <a:ext cx="5894590" cy="393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209990" y="27165"/>
            <a:ext cx="16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E76F51"/>
                </a:solidFill>
              </a:rPr>
              <a:t>COMP. AFETIVA</a:t>
            </a:r>
            <a:endParaRPr lang="pt-BR" b="1" dirty="0">
              <a:solidFill>
                <a:srgbClr val="E76F5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225911" y="415542"/>
            <a:ext cx="1620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2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502919" y="1588873"/>
            <a:ext cx="4352110" cy="411029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091183" y="1155086"/>
            <a:ext cx="1527692" cy="411029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F9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53474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11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71167" y="1050460"/>
            <a:ext cx="601112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/>
              <a:t>Constrói </a:t>
            </a:r>
            <a:r>
              <a:rPr lang="pt-PT" sz="2400" dirty="0"/>
              <a:t>um modelo afetivo, </a:t>
            </a:r>
            <a:r>
              <a:rPr lang="pt-PT" sz="2400" dirty="0" smtClean="0">
                <a:solidFill>
                  <a:schemeClr val="bg1"/>
                </a:solidFill>
              </a:rPr>
              <a:t>a partir das </a:t>
            </a:r>
            <a:r>
              <a:rPr lang="pt-PT" sz="2400" dirty="0">
                <a:solidFill>
                  <a:schemeClr val="bg1"/>
                </a:solidFill>
              </a:rPr>
              <a:t>informações </a:t>
            </a:r>
            <a:r>
              <a:rPr lang="pt-PT" sz="2400" dirty="0" smtClean="0">
                <a:solidFill>
                  <a:schemeClr val="bg1"/>
                </a:solidFill>
              </a:rPr>
              <a:t>obtidas </a:t>
            </a:r>
            <a:r>
              <a:rPr lang="pt-PT" sz="2400" dirty="0">
                <a:solidFill>
                  <a:schemeClr val="bg1"/>
                </a:solidFill>
              </a:rPr>
              <a:t>dos </a:t>
            </a:r>
            <a:r>
              <a:rPr lang="pt-PT" sz="2400" dirty="0" smtClean="0">
                <a:solidFill>
                  <a:schemeClr val="bg1"/>
                </a:solidFill>
              </a:rPr>
              <a:t>usuários.</a:t>
            </a:r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/>
              <a:t>Desenvolve sistemas personalizados, conforme a interpretação </a:t>
            </a:r>
            <a:r>
              <a:rPr lang="pt-PT" sz="2400" dirty="0"/>
              <a:t>do sentimento </a:t>
            </a:r>
            <a:r>
              <a:rPr lang="pt-PT" sz="2400" dirty="0" smtClean="0"/>
              <a:t>humano.</a:t>
            </a:r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/>
              <a:t>Busca dotar a máquina com </a:t>
            </a:r>
            <a:r>
              <a:rPr lang="pt-PT" sz="2400" dirty="0"/>
              <a:t>respostas inteligentes, sensíveis e amigáveis.</a:t>
            </a:r>
            <a:endParaRPr lang="pt-BR" sz="2400" dirty="0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872" y="998572"/>
            <a:ext cx="5076831" cy="4544046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209990" y="27165"/>
            <a:ext cx="16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E76F51"/>
                </a:solidFill>
              </a:rPr>
              <a:t>COMP. AFETIVA</a:t>
            </a:r>
            <a:endParaRPr lang="pt-BR" b="1" dirty="0">
              <a:solidFill>
                <a:srgbClr val="E76F51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225911" y="415542"/>
            <a:ext cx="1620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6501603" y="1019443"/>
            <a:ext cx="4612563" cy="417358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F9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53474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12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6470958" y="924501"/>
            <a:ext cx="55431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pt-PT" sz="2400" dirty="0" smtClean="0">
                <a:solidFill>
                  <a:schemeClr val="bg1"/>
                </a:solidFill>
              </a:rPr>
              <a:t>Na Educação, a </a:t>
            </a:r>
            <a:r>
              <a:rPr lang="pt-PT" sz="2400" dirty="0">
                <a:solidFill>
                  <a:schemeClr val="bg1"/>
                </a:solidFill>
              </a:rPr>
              <a:t>Computação Afetiva </a:t>
            </a:r>
            <a:r>
              <a:rPr lang="pt-PT" sz="2400" dirty="0" smtClean="0"/>
              <a:t>procura corrigir </a:t>
            </a:r>
            <a:r>
              <a:rPr lang="pt-PT" sz="2400" dirty="0"/>
              <a:t>um desequilíbrio </a:t>
            </a:r>
            <a:r>
              <a:rPr lang="pt-PT" sz="2400" dirty="0" smtClean="0"/>
              <a:t>nos softwares </a:t>
            </a:r>
            <a:r>
              <a:rPr lang="pt-PT" sz="2400" dirty="0"/>
              <a:t>que </a:t>
            </a:r>
            <a:r>
              <a:rPr lang="pt-PT" sz="2400" dirty="0" smtClean="0"/>
              <a:t>privilegiam </a:t>
            </a:r>
            <a:r>
              <a:rPr lang="pt-PT" sz="2400" dirty="0"/>
              <a:t>o cognitivo sobre o afetivo</a:t>
            </a:r>
            <a:r>
              <a:rPr lang="pt-PT" sz="2400" dirty="0" smtClean="0"/>
              <a:t>.</a:t>
            </a:r>
          </a:p>
          <a:p>
            <a:pPr>
              <a:lnSpc>
                <a:spcPts val="3600"/>
              </a:lnSpc>
            </a:pPr>
            <a:r>
              <a:rPr lang="pt-PT" sz="2400" dirty="0" smtClean="0"/>
              <a:t>O </a:t>
            </a:r>
            <a:r>
              <a:rPr lang="pt-PT" sz="2400" dirty="0"/>
              <a:t>afeto está complexamente interligado com a cognição para orientar o comportamento racional, a recuperação de memória, a criatividade, entre </a:t>
            </a:r>
            <a:r>
              <a:rPr lang="pt-PT" sz="2400" dirty="0" smtClean="0"/>
              <a:t>outros (PICARD et al, 2004). </a:t>
            </a:r>
            <a:endParaRPr lang="pt-BR" sz="24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76" y="990818"/>
            <a:ext cx="5695824" cy="4318331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09990" y="27165"/>
            <a:ext cx="16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E76F51"/>
                </a:solidFill>
              </a:rPr>
              <a:t>COMP. AFETIVA</a:t>
            </a:r>
            <a:endParaRPr lang="pt-BR" b="1" dirty="0">
              <a:solidFill>
                <a:srgbClr val="E76F51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225911" y="415542"/>
            <a:ext cx="1620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6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F9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53474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13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209990" y="27165"/>
            <a:ext cx="16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</a:rPr>
              <a:t>GAMIFICAÇÃO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225911" y="415542"/>
            <a:ext cx="1620000" cy="1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25911" y="1088136"/>
            <a:ext cx="62754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PT" sz="3200" dirty="0" smtClean="0"/>
              <a:t>É um </a:t>
            </a:r>
            <a:r>
              <a:rPr lang="pt-PT" sz="3200" dirty="0"/>
              <a:t>dos principais métodos de aprendizagem </a:t>
            </a:r>
            <a:r>
              <a:rPr lang="pt-PT" sz="3200" dirty="0" smtClean="0"/>
              <a:t>ativa</a:t>
            </a:r>
          </a:p>
          <a:p>
            <a:pPr marL="342900" indent="-342900">
              <a:buFontTx/>
              <a:buChar char="-"/>
            </a:pPr>
            <a:r>
              <a:rPr lang="pt-PT" sz="3200" dirty="0" smtClean="0"/>
              <a:t>Pode </a:t>
            </a:r>
            <a:r>
              <a:rPr lang="pt-PT" sz="3200" dirty="0"/>
              <a:t>ser utilizada tanto na educação acadêmica quanto na gestão da aprendizagem corporativa. </a:t>
            </a:r>
            <a:endParaRPr lang="pt-PT" sz="3200" dirty="0" smtClean="0"/>
          </a:p>
          <a:p>
            <a:pPr marL="342900" indent="-342900">
              <a:buFontTx/>
              <a:buChar char="-"/>
            </a:pPr>
            <a:r>
              <a:rPr lang="pt-PT" sz="3200" dirty="0" smtClean="0"/>
              <a:t>Busca aplicar elementos </a:t>
            </a:r>
            <a:r>
              <a:rPr lang="pt-PT" sz="3200" dirty="0"/>
              <a:t>comuns aos games, como desafios, regras, narrativas e </a:t>
            </a:r>
            <a:r>
              <a:rPr lang="pt-PT" sz="3200" dirty="0" smtClean="0"/>
              <a:t>pontuações no ensino</a:t>
            </a:r>
            <a:endParaRPr lang="pt-BR" sz="3200" dirty="0"/>
          </a:p>
        </p:txBody>
      </p:sp>
      <p:pic>
        <p:nvPicPr>
          <p:cNvPr id="1028" name="Picture 4" descr="Gamificação nas empresas: estratégias para motivar equipes - Movides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875" y="1088136"/>
            <a:ext cx="4348060" cy="32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22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B79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53474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14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77009" y="973951"/>
            <a:ext cx="78520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1200"/>
              </a:spcBef>
            </a:pPr>
            <a:r>
              <a:rPr lang="pt-PT" sz="3200" dirty="0"/>
              <a:t>Realizar um estudo sobre o estado da arte na área de </a:t>
            </a:r>
            <a:r>
              <a:rPr lang="pt-PT" sz="3200" dirty="0">
                <a:solidFill>
                  <a:srgbClr val="2A9D8F"/>
                </a:solidFill>
              </a:rPr>
              <a:t>Computação Afetiva</a:t>
            </a:r>
            <a:r>
              <a:rPr lang="pt-PT" sz="3200" dirty="0"/>
              <a:t> buscando acrescentar recursos desta área no </a:t>
            </a:r>
            <a:r>
              <a:rPr lang="pt-PT" sz="3200" dirty="0">
                <a:solidFill>
                  <a:srgbClr val="2A9D8F"/>
                </a:solidFill>
              </a:rPr>
              <a:t>desenvolvimento de games</a:t>
            </a:r>
            <a:r>
              <a:rPr lang="pt-PT" sz="3200" dirty="0"/>
              <a:t> - utilizados como Metodologia Ativa de Ensino, a fim de auxiliar no processo de ensino e aprendizagem de disciplinas dos cursos de graduação da Faculdade Senac.</a:t>
            </a:r>
            <a:endParaRPr lang="pt-BR" sz="3200" dirty="0"/>
          </a:p>
          <a:p>
            <a:pPr>
              <a:lnSpc>
                <a:spcPts val="3600"/>
              </a:lnSpc>
              <a:spcBef>
                <a:spcPts val="1200"/>
              </a:spcBef>
            </a:pPr>
            <a:endParaRPr lang="pt-BR" sz="3200" dirty="0" smtClean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118" y="787288"/>
            <a:ext cx="3705225" cy="3000375"/>
          </a:xfrm>
          <a:prstGeom prst="rect">
            <a:avLst/>
          </a:prstGeom>
        </p:spPr>
      </p:pic>
      <p:sp>
        <p:nvSpPr>
          <p:cNvPr id="28" name="Retângulo 27"/>
          <p:cNvSpPr/>
          <p:nvPr/>
        </p:nvSpPr>
        <p:spPr>
          <a:xfrm>
            <a:off x="225911" y="415542"/>
            <a:ext cx="1620000" cy="108000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2A9D8F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209990" y="27165"/>
            <a:ext cx="16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2A9D8F"/>
                </a:solidFill>
              </a:rPr>
              <a:t>OBJETIVOS</a:t>
            </a:r>
            <a:endParaRPr lang="pt-BR" b="1" dirty="0">
              <a:solidFill>
                <a:srgbClr val="2A9D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36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companhe o resultado do edital de Iniciação Científica — Instituto Federal  de Educação, Ciência e Tecnologia de Minas Gerais Campus Governador  Valada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794">
            <a:off x="6171703" y="534599"/>
            <a:ext cx="4544708" cy="25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lar em público: dicas para a apresentação de trabalhos acadêmic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8061">
            <a:off x="4214221" y="3342153"/>
            <a:ext cx="4869874" cy="330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senvolvimento de sistemas: Conceito e vantagens para seu negócio - Blog  da Agência R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4572">
            <a:off x="612262" y="499227"/>
            <a:ext cx="3968369" cy="299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3 frases de Charles Chapl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8"/>
          <a:stretch/>
        </p:blipFill>
        <p:spPr bwMode="auto">
          <a:xfrm>
            <a:off x="149289" y="0"/>
            <a:ext cx="6323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356619" y="508518"/>
            <a:ext cx="75655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latin typeface="Modern No. 20" panose="02070704070505020303" pitchFamily="18" charset="0"/>
              </a:rPr>
              <a:t>"Mais do que máquinas precisamos de humanidade. Mais do que inteligência precisamos de afeição e doçura. Sem essas virtudes a vida será de violência e tudo estará perdido."</a:t>
            </a:r>
            <a:endParaRPr lang="pt-BR" sz="4400" dirty="0">
              <a:latin typeface="Modern No. 20" panose="02070704070505020303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845490" y="5172020"/>
            <a:ext cx="3878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latin typeface="Modern No. 20" panose="02070704070505020303" pitchFamily="18" charset="0"/>
              </a:rPr>
              <a:t>Charles Chaplin</a:t>
            </a:r>
            <a:endParaRPr lang="pt-BR" sz="4400" dirty="0"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5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rso Praticar - Interessado x Comprometido: Que tipo de estudante é você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6" y="246661"/>
            <a:ext cx="9610344" cy="64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97646" y="845927"/>
            <a:ext cx="3858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Interessado?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2014580"/>
            <a:ext cx="6355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edeciofernando@gmail.com</a:t>
            </a:r>
            <a:endParaRPr lang="pt-BR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23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54564" y="968191"/>
            <a:ext cx="52507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BR" sz="2400" dirty="0" smtClean="0"/>
              <a:t>Cenário da pandemia trouxe inúmeros desafios para a Educação.</a:t>
            </a:r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BR" sz="2400" dirty="0" smtClean="0"/>
              <a:t>Foi necessário migrar do presencial para o online de forma repentina.</a:t>
            </a:r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BR" sz="2400" dirty="0" smtClean="0"/>
              <a:t>Novos softwares foram utilizados e muitos deles tendem a permanecer (online, híbrido</a:t>
            </a:r>
            <a:r>
              <a:rPr lang="pt-BR" sz="2400" dirty="0"/>
              <a:t> </a:t>
            </a:r>
            <a:r>
              <a:rPr lang="pt-BR" sz="2400" dirty="0" smtClean="0"/>
              <a:t>e em ferramentas computacionais de apoio)</a:t>
            </a:r>
          </a:p>
        </p:txBody>
      </p:sp>
      <p:pic>
        <p:nvPicPr>
          <p:cNvPr id="10244" name="Picture 4" descr="Cinco mudanças trazidas pelo ensino remoto que devem permanecer nas escolas  em 2021 - Jornal Corre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50" y="1149729"/>
            <a:ext cx="5943797" cy="369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45457" y="53731"/>
            <a:ext cx="15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264653"/>
                </a:solidFill>
              </a:rPr>
              <a:t>INTRODUÇÃO</a:t>
            </a:r>
            <a:endParaRPr lang="pt-BR" b="1" dirty="0">
              <a:solidFill>
                <a:srgbClr val="264653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81896" y="408473"/>
            <a:ext cx="162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447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25294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2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95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54564" y="794455"/>
            <a:ext cx="10919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BR" sz="2400" dirty="0" smtClean="0"/>
              <a:t>No geral, softwares enaltecem os alunos que concluem corretamente uma tarefa.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447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25294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3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8" y="1531374"/>
            <a:ext cx="5045469" cy="3852903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667" y="2294036"/>
            <a:ext cx="5822467" cy="3852903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45457" y="53731"/>
            <a:ext cx="15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264653"/>
                </a:solidFill>
              </a:rPr>
              <a:t>INTRODUÇÃO</a:t>
            </a:r>
            <a:endParaRPr lang="pt-BR" b="1" dirty="0">
              <a:solidFill>
                <a:srgbClr val="264653"/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181896" y="408473"/>
            <a:ext cx="162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12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54564" y="693871"/>
            <a:ext cx="8935740" cy="51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BR" sz="2400" dirty="0" smtClean="0"/>
              <a:t>Mas, e quando o aluno erra repetidamente as questões?</a:t>
            </a:r>
            <a:endParaRPr lang="pt-BR" sz="24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45457" y="53731"/>
            <a:ext cx="15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264653"/>
                </a:solidFill>
              </a:rPr>
              <a:t>INTRODUÇÃO</a:t>
            </a:r>
            <a:endParaRPr lang="pt-BR" b="1" dirty="0">
              <a:solidFill>
                <a:srgbClr val="264653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81896" y="408473"/>
            <a:ext cx="162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447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25294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4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28" y="1501329"/>
            <a:ext cx="6300543" cy="48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45457" y="53731"/>
            <a:ext cx="15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264653"/>
                </a:solidFill>
              </a:rPr>
              <a:t>INTRODUÇÃO</a:t>
            </a:r>
            <a:endParaRPr lang="pt-BR" b="1" dirty="0">
              <a:solidFill>
                <a:srgbClr val="264653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81896" y="408473"/>
            <a:ext cx="162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447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25294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5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362" name="Picture 2" descr="https://2.bp.blogspot.com/-JAvLguGlMRU/V3r_9EmnA0I/AAAAAAAAizE/yOg1d52SDrgfKh0UgfWVCv7jQMqvl-jnwCLcB/s640/afetividade-na-aprendizage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2"/>
          <a:stretch/>
        </p:blipFill>
        <p:spPr bwMode="auto">
          <a:xfrm>
            <a:off x="1848921" y="1773304"/>
            <a:ext cx="8494156" cy="414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3679643" y="916512"/>
            <a:ext cx="483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Afetividade e Computação Afetiva</a:t>
            </a:r>
          </a:p>
        </p:txBody>
      </p:sp>
    </p:spTree>
    <p:extLst>
      <p:ext uri="{BB962C8B-B14F-4D97-AF65-F5344CB8AC3E}">
        <p14:creationId xmlns:p14="http://schemas.microsoft.com/office/powerpoint/2010/main" val="5687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45457" y="53731"/>
            <a:ext cx="15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264653"/>
                </a:solidFill>
              </a:rPr>
              <a:t>INTRODUÇÃO</a:t>
            </a:r>
            <a:endParaRPr lang="pt-BR" b="1" dirty="0">
              <a:solidFill>
                <a:srgbClr val="264653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81896" y="408473"/>
            <a:ext cx="162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447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52726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6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5974066" y="684032"/>
            <a:ext cx="5786869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BR" sz="2400" b="1" dirty="0" smtClean="0"/>
              <a:t>Computação Afetiva</a:t>
            </a:r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/>
              <a:t>- Busca </a:t>
            </a:r>
            <a:r>
              <a:rPr lang="pt-PT" sz="2400" dirty="0"/>
              <a:t>adicionar aos sistemas a</a:t>
            </a:r>
            <a:r>
              <a:rPr lang="pt-PT" sz="2400" dirty="0" smtClean="0"/>
              <a:t> </a:t>
            </a:r>
            <a:r>
              <a:rPr lang="pt-PT" sz="2400" dirty="0"/>
              <a:t>capacidade de reconhecer, interpretar e simular </a:t>
            </a:r>
            <a:r>
              <a:rPr lang="pt-PT" sz="2400" dirty="0" smtClean="0"/>
              <a:t>afetos (NEVES et al, 2022)</a:t>
            </a:r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/>
              <a:t>- Subárea da Inteligência Artificial </a:t>
            </a:r>
            <a:endParaRPr lang="pt-BR" sz="2400" dirty="0" smtClean="0"/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BR" sz="2400" dirty="0" smtClean="0"/>
              <a:t>- </a:t>
            </a:r>
            <a:r>
              <a:rPr lang="pt-BR" sz="2400" dirty="0"/>
              <a:t>Área da minha tese de Doutorado (Informática na Educação – UFRGS / 2013</a:t>
            </a:r>
            <a:r>
              <a:rPr lang="pt-BR" sz="2400" dirty="0" smtClean="0"/>
              <a:t>)</a:t>
            </a:r>
            <a:endParaRPr lang="pt-BR" sz="2400" dirty="0"/>
          </a:p>
        </p:txBody>
      </p:sp>
      <p:pic>
        <p:nvPicPr>
          <p:cNvPr id="26" name="Picture 4" descr="Artificial Emotional Intelligence and Emotion AI at Work for Major Brands -  AI Tre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684032"/>
            <a:ext cx="5151693" cy="54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45457" y="53731"/>
            <a:ext cx="15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264653"/>
                </a:solidFill>
              </a:rPr>
              <a:t>INTRODUÇÃO</a:t>
            </a:r>
            <a:endParaRPr lang="pt-BR" b="1" dirty="0">
              <a:solidFill>
                <a:srgbClr val="264653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81896" y="408473"/>
            <a:ext cx="162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447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52726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7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35100" y="887584"/>
            <a:ext cx="6901108" cy="19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/>
              <a:t>- Compreender </a:t>
            </a:r>
            <a:r>
              <a:rPr lang="pt-PT" sz="2400" dirty="0"/>
              <a:t>emoções e sentimentos é necessário para que se possam formular princípios e questões capazes de reduzir o sofrimento humano e engrandecer o seu florescimento (DAMÁSIO, 2004</a:t>
            </a:r>
            <a:r>
              <a:rPr lang="pt-PT" sz="2400" dirty="0" smtClean="0"/>
              <a:t>).</a:t>
            </a:r>
          </a:p>
        </p:txBody>
      </p:sp>
      <p:pic>
        <p:nvPicPr>
          <p:cNvPr id="5122" name="Picture 2" descr="Crítica de Cinema | Divertida Mente e a volta explosiva da Pixar -  Instituto Querô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r="11870"/>
          <a:stretch/>
        </p:blipFill>
        <p:spPr bwMode="auto">
          <a:xfrm>
            <a:off x="7300953" y="990818"/>
            <a:ext cx="4618614" cy="416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59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45457" y="53731"/>
            <a:ext cx="15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264653"/>
                </a:solidFill>
              </a:rPr>
              <a:t>INTRODUÇÃO</a:t>
            </a:r>
            <a:endParaRPr lang="pt-BR" b="1" dirty="0">
              <a:solidFill>
                <a:srgbClr val="264653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81896" y="408473"/>
            <a:ext cx="162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447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52726" y="6404091"/>
            <a:ext cx="548148" cy="365125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   </a:t>
            </a:r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8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5573059" y="881038"/>
            <a:ext cx="618787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/>
              <a:t>- Inferir os </a:t>
            </a:r>
            <a:r>
              <a:rPr lang="pt-PT" sz="2400" dirty="0"/>
              <a:t>estados afetivos dos alunos, </a:t>
            </a:r>
            <a:r>
              <a:rPr lang="pt-PT" sz="2400" dirty="0" smtClean="0"/>
              <a:t>permite </a:t>
            </a:r>
            <a:r>
              <a:rPr lang="pt-PT" sz="2400" dirty="0"/>
              <a:t>a sistemas computacionais realizarem ações pedagógicas de auxílio ao </a:t>
            </a:r>
            <a:r>
              <a:rPr lang="pt-PT" sz="2400" dirty="0" smtClean="0"/>
              <a:t>estudante (BERCHT, 2001)</a:t>
            </a:r>
            <a:r>
              <a:rPr lang="pt-PT" sz="2400" dirty="0"/>
              <a:t>.</a:t>
            </a:r>
            <a:endParaRPr lang="pt-PT" sz="2400" dirty="0" smtClean="0"/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/>
              <a:t>- Alunos </a:t>
            </a:r>
            <a:r>
              <a:rPr lang="pt-PT" sz="2400" dirty="0"/>
              <a:t>que demonstram desânimo ou abatimento, por exemplo, deveriam receber atenção especial de um agente </a:t>
            </a:r>
            <a:r>
              <a:rPr lang="pt-PT" sz="2400" dirty="0" smtClean="0"/>
              <a:t>computacional, </a:t>
            </a:r>
            <a:r>
              <a:rPr lang="pt-PT" sz="2400" dirty="0"/>
              <a:t>buscando reanimá-los para a realização das atividades</a:t>
            </a:r>
            <a:r>
              <a:rPr lang="pt-PT" sz="2400" dirty="0" smtClean="0"/>
              <a:t>.</a:t>
            </a:r>
            <a:endParaRPr lang="pt-BR" sz="2400" dirty="0" smtClean="0"/>
          </a:p>
        </p:txBody>
      </p:sp>
      <p:pic>
        <p:nvPicPr>
          <p:cNvPr id="27" name="Picture 2" descr="Registro de marca em Florianópolis - Riscos de fazer sozinho - Registro de  Marca em São Pau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4" y="985906"/>
            <a:ext cx="4801523" cy="317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400850" y="3401900"/>
            <a:ext cx="4459044" cy="411029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89964" y="1112971"/>
            <a:ext cx="1961350" cy="411029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09990" y="27165"/>
            <a:ext cx="169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E76F51"/>
                </a:solidFill>
              </a:rPr>
              <a:t>COMP. AFETIVA</a:t>
            </a:r>
            <a:endParaRPr lang="pt-BR" b="1" dirty="0">
              <a:solidFill>
                <a:srgbClr val="E76F5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0" y="413385"/>
            <a:ext cx="12192000" cy="10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F4AB88F-BE5B-4C23-BDF7-336286D1B862}"/>
              </a:ext>
            </a:extLst>
          </p:cNvPr>
          <p:cNvSpPr/>
          <p:nvPr/>
        </p:nvSpPr>
        <p:spPr>
          <a:xfrm>
            <a:off x="0" y="-281959"/>
            <a:ext cx="225911" cy="225911"/>
          </a:xfrm>
          <a:prstGeom prst="rect">
            <a:avLst/>
          </a:prstGeom>
          <a:solidFill>
            <a:srgbClr val="26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40435FC-1F9B-46AE-B455-2AC072ACA256}"/>
              </a:ext>
            </a:extLst>
          </p:cNvPr>
          <p:cNvSpPr/>
          <p:nvPr/>
        </p:nvSpPr>
        <p:spPr>
          <a:xfrm>
            <a:off x="277009" y="-285971"/>
            <a:ext cx="225911" cy="225911"/>
          </a:xfrm>
          <a:prstGeom prst="rect">
            <a:avLst/>
          </a:prstGeom>
          <a:solidFill>
            <a:srgbClr val="2A9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0994F6-510B-4210-BD49-A2B6C119B990}"/>
              </a:ext>
            </a:extLst>
          </p:cNvPr>
          <p:cNvSpPr/>
          <p:nvPr/>
        </p:nvSpPr>
        <p:spPr>
          <a:xfrm>
            <a:off x="554018" y="-289987"/>
            <a:ext cx="225911" cy="225911"/>
          </a:xfrm>
          <a:prstGeom prst="rect">
            <a:avLst/>
          </a:prstGeom>
          <a:solidFill>
            <a:srgbClr val="E9C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8C80E24-0242-4FC5-82AC-C89C753135F0}"/>
              </a:ext>
            </a:extLst>
          </p:cNvPr>
          <p:cNvSpPr/>
          <p:nvPr/>
        </p:nvSpPr>
        <p:spPr>
          <a:xfrm>
            <a:off x="831027" y="-280151"/>
            <a:ext cx="225911" cy="225911"/>
          </a:xfrm>
          <a:prstGeom prst="rect">
            <a:avLst/>
          </a:prstGeom>
          <a:solidFill>
            <a:srgbClr val="F4A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4A77E3B-86B5-4641-80A8-1409D017F31F}"/>
              </a:ext>
            </a:extLst>
          </p:cNvPr>
          <p:cNvSpPr/>
          <p:nvPr/>
        </p:nvSpPr>
        <p:spPr>
          <a:xfrm>
            <a:off x="1108036" y="-280154"/>
            <a:ext cx="225911" cy="225911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B2F9624-B787-4820-9959-9BCA93C11C40}"/>
              </a:ext>
            </a:extLst>
          </p:cNvPr>
          <p:cNvSpPr/>
          <p:nvPr/>
        </p:nvSpPr>
        <p:spPr>
          <a:xfrm>
            <a:off x="1385045" y="-276138"/>
            <a:ext cx="225911" cy="2259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225911" y="415542"/>
            <a:ext cx="1620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11761830" y="6715216"/>
            <a:ext cx="360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1760935" y="6433872"/>
            <a:ext cx="360000" cy="288000"/>
          </a:xfrm>
          <a:prstGeom prst="rect">
            <a:avLst/>
          </a:prstGeom>
          <a:solidFill>
            <a:srgbClr val="F9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1553474" y="6404091"/>
            <a:ext cx="548148" cy="365125"/>
          </a:xfrm>
        </p:spPr>
        <p:txBody>
          <a:bodyPr/>
          <a:lstStyle/>
          <a:p>
            <a:fld id="{997800A5-BC75-422C-8CEF-5E528BA401EE}" type="slidenum">
              <a:rPr lang="pt-BR" b="1" smtClean="0">
                <a:solidFill>
                  <a:schemeClr val="bg1"/>
                </a:solidFill>
              </a:rPr>
              <a:t>9</a:t>
            </a:fld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0" y="6748992"/>
            <a:ext cx="12192000" cy="108000"/>
          </a:xfrm>
          <a:prstGeom prst="rect">
            <a:avLst/>
          </a:prstGeom>
          <a:solidFill>
            <a:srgbClr val="E76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946" y="787287"/>
            <a:ext cx="5875111" cy="538359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46420" y="1010499"/>
            <a:ext cx="5821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>
                <a:solidFill>
                  <a:schemeClr val="bg1"/>
                </a:solidFill>
              </a:rPr>
              <a:t>Rosalind Picard </a:t>
            </a:r>
            <a:r>
              <a:rPr lang="pt-PT" sz="2400" dirty="0" smtClean="0"/>
              <a:t>é a precursora da área.</a:t>
            </a:r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/>
              <a:t>Livro </a:t>
            </a:r>
            <a:r>
              <a:rPr lang="pt-PT" sz="2400" i="1" dirty="0"/>
              <a:t>Affective </a:t>
            </a:r>
            <a:r>
              <a:rPr lang="pt-PT" sz="2400" i="1" dirty="0" smtClean="0"/>
              <a:t>Computing</a:t>
            </a:r>
            <a:r>
              <a:rPr lang="pt-PT" sz="2400" dirty="0"/>
              <a:t> </a:t>
            </a:r>
            <a:r>
              <a:rPr lang="pt-PT" sz="2400" dirty="0" smtClean="0"/>
              <a:t>(PICARD, 1997).</a:t>
            </a:r>
          </a:p>
          <a:p>
            <a:pPr>
              <a:lnSpc>
                <a:spcPts val="3600"/>
              </a:lnSpc>
              <a:spcBef>
                <a:spcPts val="1800"/>
              </a:spcBef>
            </a:pPr>
            <a:r>
              <a:rPr lang="pt-PT" sz="2400" dirty="0" smtClean="0"/>
              <a:t>Para a autora, um </a:t>
            </a:r>
            <a:r>
              <a:rPr lang="pt-PT" sz="2400" dirty="0"/>
              <a:t>computador com habilidades emocionais será capaz de </a:t>
            </a:r>
            <a:r>
              <a:rPr lang="pt-PT" sz="2400" dirty="0">
                <a:solidFill>
                  <a:schemeClr val="bg1"/>
                </a:solidFill>
              </a:rPr>
              <a:t>compreender e expressar </a:t>
            </a:r>
            <a:r>
              <a:rPr lang="pt-PT" sz="2400" dirty="0" smtClean="0">
                <a:solidFill>
                  <a:schemeClr val="bg1"/>
                </a:solidFill>
              </a:rPr>
              <a:t>emoções</a:t>
            </a:r>
            <a:r>
              <a:rPr lang="pt-PT" sz="2400" dirty="0">
                <a:solidFill>
                  <a:schemeClr val="bg1"/>
                </a:solidFill>
              </a:rPr>
              <a:t>,</a:t>
            </a:r>
            <a:r>
              <a:rPr lang="pt-PT" sz="2400" dirty="0"/>
              <a:t> </a:t>
            </a:r>
            <a:r>
              <a:rPr lang="pt-PT" sz="2400" dirty="0" smtClean="0"/>
              <a:t>controlar </a:t>
            </a:r>
            <a:r>
              <a:rPr lang="pt-PT" sz="2400" dirty="0"/>
              <a:t>a afetividade e utilizar </a:t>
            </a:r>
            <a:r>
              <a:rPr lang="pt-PT" sz="2400" dirty="0" smtClean="0"/>
              <a:t>o humor e </a:t>
            </a:r>
            <a:r>
              <a:rPr lang="pt-PT" sz="2400" dirty="0"/>
              <a:t>as emoções para motivar comportamentos </a:t>
            </a:r>
            <a:r>
              <a:rPr lang="pt-PT" sz="2400" dirty="0" smtClean="0"/>
              <a:t>adaptativos.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3011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14713</TotalTime>
  <Words>551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Modern No. 20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Edécio Fernando Iepsen</dc:creator>
  <cp:lastModifiedBy>Edécio Fernando Iepsen</cp:lastModifiedBy>
  <cp:revision>165</cp:revision>
  <dcterms:created xsi:type="dcterms:W3CDTF">2022-06-01T17:03:43Z</dcterms:created>
  <dcterms:modified xsi:type="dcterms:W3CDTF">2022-09-01T14:19:56Z</dcterms:modified>
</cp:coreProperties>
</file>